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82" r:id="rId3"/>
    <p:sldId id="258" r:id="rId4"/>
    <p:sldId id="259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85" r:id="rId16"/>
    <p:sldId id="297" r:id="rId17"/>
    <p:sldId id="299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6" r:id="rId26"/>
    <p:sldId id="293" r:id="rId27"/>
    <p:sldId id="294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osis" pitchFamily="2" charset="77"/>
      <p:regular r:id="rId34"/>
      <p:bold r:id="rId35"/>
    </p:embeddedFont>
    <p:embeddedFont>
      <p:font typeface="Droid Sans" panose="020B0606030804020204" pitchFamily="34" charset="0"/>
      <p:regular r:id="rId36"/>
      <p:bold r:id="rId37"/>
    </p:embeddedFont>
    <p:embeddedFont>
      <p:font typeface="Open Sans" panose="020B0606030504020204" pitchFamily="34" charset="0"/>
      <p:regular r:id="rId38"/>
      <p:bold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Trebuchet MS" panose="020B070302020209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4e98c855a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4e98c855a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Massive computing power colocated with the data is required.</a:t>
            </a:r>
            <a:endParaRPr sz="1400" dirty="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01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804cef9a_1_2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804cef9a_1_2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88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01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8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0" name="Google Shape;680;p83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1" name="Google Shape;681;p8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273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9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94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  <p:sldLayoutId id="2147483660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mensah@ug.edu.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code.earthengine.google.com/?scriptPath=users/fkmawusi/SERVIRGLOBAL:LandTrend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arth-engine/guides/image_mat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3442571730290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s.google.com/earth-engine/datase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0" y="3522"/>
            <a:ext cx="5309700" cy="272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200" dirty="0"/>
              <a:t>TRAINING OF GIS EXPERTS IN DEFORESTATION MONITORING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580" y="3486778"/>
            <a:ext cx="627607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1000"/>
              </a:spcBef>
              <a:buClrTx/>
            </a:pPr>
            <a:r>
              <a:rPr lang="en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Foster Mensah, </a:t>
            </a:r>
            <a:r>
              <a:rPr lang="en" i="1" u="sng" kern="12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fmensah@ug.edu.gh</a:t>
            </a:r>
            <a:endParaRPr lang="en" i="1" u="sng" kern="12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1000"/>
              </a:spcBef>
              <a:buClrTx/>
            </a:pPr>
            <a:r>
              <a:rPr lang="en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Centre for Remote Sensing and Geographic Information Sevices (CERSGIS)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05148" y="4609266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Application Programming Interface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208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0"/>
            <a:ext cx="7727182" cy="4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3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90;p159"/>
          <p:cNvSpPr txBox="1">
            <a:spLocks noGrp="1"/>
          </p:cNvSpPr>
          <p:nvPr>
            <p:ph type="title"/>
          </p:nvPr>
        </p:nvSpPr>
        <p:spPr>
          <a:xfrm>
            <a:off x="0" y="1898888"/>
            <a:ext cx="9143999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600" dirty="0">
                <a:latin typeface="Open Sans"/>
                <a:ea typeface="Open Sans"/>
                <a:cs typeface="Open Sans"/>
                <a:sym typeface="Arial"/>
              </a:rPr>
              <a:t>GEE Geospatial Analysis Concepts</a:t>
            </a:r>
            <a:endParaRPr sz="3600" dirty="0">
              <a:latin typeface="Open Sans"/>
              <a:ea typeface="Open Sans"/>
              <a:cs typeface="Open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94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6" name="Google Shape;1296;p160"/>
          <p:cNvSpPr txBox="1">
            <a:spLocks noGrp="1"/>
          </p:cNvSpPr>
          <p:nvPr>
            <p:ph type="body" idx="1"/>
          </p:nvPr>
        </p:nvSpPr>
        <p:spPr>
          <a:xfrm>
            <a:off x="0" y="701787"/>
            <a:ext cx="8880424" cy="36879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Feature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Line / Point / Polygon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List of Properties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37436" y="536557"/>
            <a:ext cx="4628426" cy="3613281"/>
            <a:chOff x="6127133" y="1019426"/>
            <a:chExt cx="5837793" cy="4814964"/>
          </a:xfrm>
        </p:grpSpPr>
        <p:pic>
          <p:nvPicPr>
            <p:cNvPr id="9" name="Picture 2" descr="https://esdac.jrc.ec.europa.eu/ESDB_Archive/EuDASM/Africa/images/maps/afr_ghcc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133" y="1033104"/>
              <a:ext cx="5837793" cy="480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1298;p160"/>
            <p:cNvSpPr/>
            <p:nvPr/>
          </p:nvSpPr>
          <p:spPr>
            <a:xfrm>
              <a:off x="6127133" y="1019426"/>
              <a:ext cx="5837793" cy="4814963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" name="Google Shape;1299;p160"/>
          <p:cNvSpPr txBox="1"/>
          <p:nvPr/>
        </p:nvSpPr>
        <p:spPr>
          <a:xfrm>
            <a:off x="4231853" y="4034730"/>
            <a:ext cx="5039591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Classification of </a:t>
            </a:r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cocoa soils in Ghana</a:t>
            </a:r>
            <a:endParaRPr sz="24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074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05;p161"/>
          <p:cNvSpPr txBox="1">
            <a:spLocks noGrp="1"/>
          </p:cNvSpPr>
          <p:nvPr>
            <p:ph type="body" idx="1"/>
          </p:nvPr>
        </p:nvSpPr>
        <p:spPr>
          <a:xfrm>
            <a:off x="0" y="653373"/>
            <a:ext cx="9070339" cy="3949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Stack of Georeferenced bands</a:t>
            </a:r>
          </a:p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Each band has its own: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Mask, Projection, Resolution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list of properties, including: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Date, Bounding-box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96841" y="1126695"/>
            <a:ext cx="3873498" cy="3320614"/>
            <a:chOff x="7327901" y="1397002"/>
            <a:chExt cx="4931099" cy="4051299"/>
          </a:xfrm>
        </p:grpSpPr>
        <p:pic>
          <p:nvPicPr>
            <p:cNvPr id="14" name="Google Shape;130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515448" y="373775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307;p161"/>
            <p:cNvSpPr/>
            <p:nvPr/>
          </p:nvSpPr>
          <p:spPr>
            <a:xfrm>
              <a:off x="7778093" y="378276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6" name="Google Shape;1308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3287607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309;p161"/>
            <p:cNvSpPr/>
            <p:nvPr/>
          </p:nvSpPr>
          <p:spPr>
            <a:xfrm>
              <a:off x="7684320" y="3332621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F1C23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310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83746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311;p161"/>
            <p:cNvSpPr/>
            <p:nvPr/>
          </p:nvSpPr>
          <p:spPr>
            <a:xfrm>
              <a:off x="7684320" y="288247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6B8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0" name="Google Shape;1312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387319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313;p161"/>
            <p:cNvSpPr/>
            <p:nvPr/>
          </p:nvSpPr>
          <p:spPr>
            <a:xfrm>
              <a:off x="7684320" y="2432332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76A5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2" name="Google Shape;1314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937174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315;p161"/>
            <p:cNvSpPr/>
            <p:nvPr/>
          </p:nvSpPr>
          <p:spPr>
            <a:xfrm>
              <a:off x="7590546" y="1982188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B4A7D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4" name="Google Shape;131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397002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317;p161"/>
            <p:cNvSpPr/>
            <p:nvPr/>
          </p:nvSpPr>
          <p:spPr>
            <a:xfrm>
              <a:off x="7590546" y="1442015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AD1D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22804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23;p162"/>
          <p:cNvSpPr txBox="1">
            <a:spLocks noGrp="1"/>
          </p:cNvSpPr>
          <p:nvPr>
            <p:ph type="body" idx="1"/>
          </p:nvPr>
        </p:nvSpPr>
        <p:spPr>
          <a:xfrm>
            <a:off x="0" y="823283"/>
            <a:ext cx="9144000" cy="37688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Bag of Elements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Table of Features</a:t>
            </a: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Directory of Images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Filter, Sort, Join, Map, Reduce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Google Shape;1324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3063" y="619685"/>
            <a:ext cx="2445859" cy="3911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78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dirty="0">
                <a:latin typeface="Open Sans"/>
                <a:ea typeface="Open Sans"/>
                <a:cs typeface="Open Sans"/>
              </a:rPr>
              <a:t>Per pixel computations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5" name="Google Shape;147;p27"/>
          <p:cNvGrpSpPr/>
          <p:nvPr/>
        </p:nvGrpSpPr>
        <p:grpSpPr>
          <a:xfrm>
            <a:off x="686978" y="1400887"/>
            <a:ext cx="1571628" cy="2118975"/>
            <a:chOff x="6529381" y="2371438"/>
            <a:chExt cx="1571628" cy="2118975"/>
          </a:xfrm>
        </p:grpSpPr>
        <p:sp>
          <p:nvSpPr>
            <p:cNvPr id="6" name="Google Shape;14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52;p27"/>
          <p:cNvGrpSpPr/>
          <p:nvPr/>
        </p:nvGrpSpPr>
        <p:grpSpPr>
          <a:xfrm>
            <a:off x="3446028" y="1365924"/>
            <a:ext cx="1571628" cy="2118975"/>
            <a:chOff x="6529381" y="2371438"/>
            <a:chExt cx="1571628" cy="2118975"/>
          </a:xfrm>
        </p:grpSpPr>
        <p:sp>
          <p:nvSpPr>
            <p:cNvPr id="11" name="Google Shape;153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7;p27"/>
          <p:cNvGrpSpPr/>
          <p:nvPr/>
        </p:nvGrpSpPr>
        <p:grpSpPr>
          <a:xfrm>
            <a:off x="6868403" y="1365912"/>
            <a:ext cx="1571628" cy="2118975"/>
            <a:chOff x="6529381" y="2371438"/>
            <a:chExt cx="1571628" cy="2118975"/>
          </a:xfrm>
        </p:grpSpPr>
        <p:sp>
          <p:nvSpPr>
            <p:cNvPr id="16" name="Google Shape;15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62;p27"/>
          <p:cNvSpPr/>
          <p:nvPr/>
        </p:nvSpPr>
        <p:spPr>
          <a:xfrm>
            <a:off x="2562822" y="1996849"/>
            <a:ext cx="595500" cy="6285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63;p27"/>
          <p:cNvSpPr/>
          <p:nvPr/>
        </p:nvSpPr>
        <p:spPr>
          <a:xfrm>
            <a:off x="5550097" y="1996849"/>
            <a:ext cx="992100" cy="6285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24" name="Google Shape;164;p27"/>
          <p:cNvSpPr txBox="1"/>
          <p:nvPr/>
        </p:nvSpPr>
        <p:spPr>
          <a:xfrm>
            <a:off x="2097782" y="4203637"/>
            <a:ext cx="5348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2"/>
              </a:rPr>
              <a:t>https://developers.google.com/earth-engine/guides/image_math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4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</a:rPr>
              <a:t>Compositing (aggregation over a stack)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22" name="Google Shape;170;p28"/>
          <p:cNvGrpSpPr/>
          <p:nvPr/>
        </p:nvGrpSpPr>
        <p:grpSpPr>
          <a:xfrm>
            <a:off x="885481" y="1836138"/>
            <a:ext cx="1571628" cy="2118975"/>
            <a:chOff x="6529381" y="2371438"/>
            <a:chExt cx="1571628" cy="2118975"/>
          </a:xfrm>
        </p:grpSpPr>
        <p:sp>
          <p:nvSpPr>
            <p:cNvPr id="23" name="Google Shape;171;p28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;p28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3;p28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4;p28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75;p28"/>
          <p:cNvSpPr/>
          <p:nvPr/>
        </p:nvSpPr>
        <p:spPr>
          <a:xfrm>
            <a:off x="6059856" y="2314363"/>
            <a:ext cx="1571628" cy="1061725"/>
          </a:xfrm>
          <a:prstGeom prst="flowChartDecision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176;p28"/>
          <p:cNvCxnSpPr/>
          <p:nvPr/>
        </p:nvCxnSpPr>
        <p:spPr>
          <a:xfrm rot="10800000" flipH="1">
            <a:off x="3095400" y="2827700"/>
            <a:ext cx="2595000" cy="117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7;p28"/>
          <p:cNvSpPr txBox="1"/>
          <p:nvPr/>
        </p:nvSpPr>
        <p:spPr>
          <a:xfrm>
            <a:off x="3547475" y="2350650"/>
            <a:ext cx="1711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Reduction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8294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Map</a:t>
            </a:r>
          </a:p>
        </p:txBody>
      </p:sp>
      <p:sp>
        <p:nvSpPr>
          <p:cNvPr id="12" name="Google Shape;1330;p163"/>
          <p:cNvSpPr txBox="1">
            <a:spLocks noGrp="1"/>
          </p:cNvSpPr>
          <p:nvPr>
            <p:ph type="body" idx="1"/>
          </p:nvPr>
        </p:nvSpPr>
        <p:spPr>
          <a:xfrm>
            <a:off x="0" y="732847"/>
            <a:ext cx="8617267" cy="36343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Apply a function to each element of a 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"map" (for-each) operation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Examples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Compute area of each feature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Cloud cover of each 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Mosaic for each month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oogle Shape;1331;p163"/>
          <p:cNvGrpSpPr/>
          <p:nvPr/>
        </p:nvGrpSpPr>
        <p:grpSpPr>
          <a:xfrm>
            <a:off x="4770763" y="1481992"/>
            <a:ext cx="4182317" cy="2885158"/>
            <a:chOff x="5944700" y="1533525"/>
            <a:chExt cx="3007500" cy="2909100"/>
          </a:xfrm>
        </p:grpSpPr>
        <p:sp>
          <p:nvSpPr>
            <p:cNvPr id="14" name="Google Shape;1332;p163"/>
            <p:cNvSpPr/>
            <p:nvPr/>
          </p:nvSpPr>
          <p:spPr>
            <a:xfrm>
              <a:off x="5944700" y="1533525"/>
              <a:ext cx="3007500" cy="29091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5" name="Google Shape;1333;p163"/>
            <p:cNvCxnSpPr/>
            <p:nvPr/>
          </p:nvCxnSpPr>
          <p:spPr>
            <a:xfrm>
              <a:off x="7259096" y="2992365"/>
              <a:ext cx="387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6" name="Google Shape;1334;p16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9397" y="1791293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35;p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9393" y="1812622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743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</a:t>
            </a:r>
          </a:p>
        </p:txBody>
      </p:sp>
      <p:sp>
        <p:nvSpPr>
          <p:cNvPr id="9" name="Google Shape;1341;p164"/>
          <p:cNvSpPr txBox="1">
            <a:spLocks/>
          </p:cNvSpPr>
          <p:nvPr/>
        </p:nvSpPr>
        <p:spPr>
          <a:xfrm>
            <a:off x="0" y="609317"/>
            <a:ext cx="9144000" cy="38320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US" sz="2667" dirty="0"/>
              <a:t>Aggregate everything in a collection</a:t>
            </a:r>
          </a:p>
          <a:p>
            <a:pPr marL="0" indent="0">
              <a:buFont typeface="Source Sans Pro"/>
              <a:buNone/>
            </a:pPr>
            <a:r>
              <a:rPr lang="en-US" sz="2667" dirty="0"/>
              <a:t>"Reduction"</a:t>
            </a:r>
          </a:p>
          <a:p>
            <a:pPr marL="0" indent="0">
              <a:spcBef>
                <a:spcPts val="2133"/>
              </a:spcBef>
              <a:buFont typeface="Source Sans Pro"/>
              <a:buNone/>
            </a:pPr>
            <a:r>
              <a:rPr lang="en-US" sz="2667" dirty="0"/>
              <a:t>Examples</a:t>
            </a:r>
          </a:p>
          <a:p>
            <a:pPr indent="-507987">
              <a:lnSpc>
                <a:spcPct val="115000"/>
              </a:lnSpc>
              <a:spcBef>
                <a:spcPts val="2133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Summed area over all features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Median-pixel composite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Train a classifier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932853" y="1216777"/>
            <a:ext cx="4151679" cy="2836929"/>
            <a:chOff x="6145823" y="2044700"/>
            <a:chExt cx="5790444" cy="3878800"/>
          </a:xfrm>
        </p:grpSpPr>
        <p:sp>
          <p:nvSpPr>
            <p:cNvPr id="19" name="Google Shape;1342;p164"/>
            <p:cNvSpPr/>
            <p:nvPr/>
          </p:nvSpPr>
          <p:spPr>
            <a:xfrm>
              <a:off x="6145823" y="2044700"/>
              <a:ext cx="5790444" cy="38788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0" name="Google Shape;1343;p164"/>
            <p:cNvGrpSpPr/>
            <p:nvPr/>
          </p:nvGrpSpPr>
          <p:grpSpPr>
            <a:xfrm>
              <a:off x="9785838" y="3087615"/>
              <a:ext cx="2117807" cy="1965416"/>
              <a:chOff x="7506753" y="1843493"/>
              <a:chExt cx="2603602" cy="2659321"/>
            </a:xfrm>
          </p:grpSpPr>
          <p:pic>
            <p:nvPicPr>
              <p:cNvPr id="23" name="Google Shape;1344;p16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489063">
                <a:off x="7821496" y="2171997"/>
                <a:ext cx="1974395" cy="200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1345;p164"/>
              <p:cNvSpPr/>
              <p:nvPr/>
            </p:nvSpPr>
            <p:spPr>
              <a:xfrm rot="1489232">
                <a:off x="8132004" y="1966699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1346;p164"/>
              <p:cNvSpPr/>
              <p:nvPr/>
            </p:nvSpPr>
            <p:spPr>
              <a:xfrm rot="1489232">
                <a:off x="8692021" y="2225674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47;p164"/>
              <p:cNvSpPr/>
              <p:nvPr/>
            </p:nvSpPr>
            <p:spPr>
              <a:xfrm rot="1490712">
                <a:off x="9116164" y="3207847"/>
                <a:ext cx="616896" cy="500434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48;p164"/>
              <p:cNvSpPr/>
              <p:nvPr/>
            </p:nvSpPr>
            <p:spPr>
              <a:xfrm rot="1489232">
                <a:off x="8438500" y="2797737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49;p164"/>
              <p:cNvSpPr/>
              <p:nvPr/>
            </p:nvSpPr>
            <p:spPr>
              <a:xfrm rot="1489232">
                <a:off x="8184979" y="3369801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50;p164"/>
              <p:cNvSpPr/>
              <p:nvPr/>
            </p:nvSpPr>
            <p:spPr>
              <a:xfrm rot="1489232">
                <a:off x="8744995" y="3628775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1351;p164"/>
              <p:cNvSpPr/>
              <p:nvPr/>
            </p:nvSpPr>
            <p:spPr>
              <a:xfrm rot="1489232">
                <a:off x="9252038" y="2484648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352;p164"/>
              <p:cNvSpPr/>
              <p:nvPr/>
            </p:nvSpPr>
            <p:spPr>
              <a:xfrm rot="1489232">
                <a:off x="7878483" y="2538763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353;p164"/>
              <p:cNvSpPr/>
              <p:nvPr/>
            </p:nvSpPr>
            <p:spPr>
              <a:xfrm rot="1490712">
                <a:off x="7605105" y="3204748"/>
                <a:ext cx="616896" cy="6258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21" name="Google Shape;1354;p164"/>
            <p:cNvCxnSpPr/>
            <p:nvPr/>
          </p:nvCxnSpPr>
          <p:spPr>
            <a:xfrm>
              <a:off x="9151253" y="3989820"/>
              <a:ext cx="516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2" name="Google Shape;1355;p1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9526" y="2420969"/>
              <a:ext cx="2593033" cy="32064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5891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1;p118"/>
          <p:cNvSpPr txBox="1">
            <a:spLocks noGrp="1"/>
          </p:cNvSpPr>
          <p:nvPr>
            <p:ph type="title"/>
          </p:nvPr>
        </p:nvSpPr>
        <p:spPr>
          <a:xfrm>
            <a:off x="0" y="1959178"/>
            <a:ext cx="9144000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" sz="3600" dirty="0">
                <a:latin typeface="Open Sans"/>
                <a:ea typeface="Open Sans"/>
                <a:cs typeface="Open Sans"/>
                <a:sym typeface="Source Sans Pro"/>
              </a:rPr>
              <a:t>Overview : Google Earth Engine </a:t>
            </a:r>
            <a:endParaRPr sz="36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9278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Bands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46000" y="885381"/>
            <a:ext cx="3424655" cy="3238033"/>
            <a:chOff x="3146967" y="958631"/>
            <a:chExt cx="4359152" cy="4625333"/>
          </a:xfrm>
        </p:grpSpPr>
        <p:sp>
          <p:nvSpPr>
            <p:cNvPr id="58" name="Google Shape;1369;p166"/>
            <p:cNvSpPr/>
            <p:nvPr/>
          </p:nvSpPr>
          <p:spPr>
            <a:xfrm>
              <a:off x="3146967" y="35730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1370;p166"/>
            <p:cNvSpPr/>
            <p:nvPr/>
          </p:nvSpPr>
          <p:spPr>
            <a:xfrm>
              <a:off x="3146967" y="26000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" name="Google Shape;1371;p166"/>
            <p:cNvSpPr/>
            <p:nvPr/>
          </p:nvSpPr>
          <p:spPr>
            <a:xfrm>
              <a:off x="3146967" y="21857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" name="Google Shape;1372;p166"/>
            <p:cNvSpPr/>
            <p:nvPr/>
          </p:nvSpPr>
          <p:spPr>
            <a:xfrm>
              <a:off x="3146967" y="1755598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" name="Google Shape;1373;p166"/>
            <p:cNvSpPr/>
            <p:nvPr/>
          </p:nvSpPr>
          <p:spPr>
            <a:xfrm>
              <a:off x="3146967" y="1341298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" name="Google Shape;1374;p166"/>
            <p:cNvSpPr/>
            <p:nvPr/>
          </p:nvSpPr>
          <p:spPr>
            <a:xfrm>
              <a:off x="3146967" y="958631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1375;p166"/>
            <p:cNvSpPr/>
            <p:nvPr/>
          </p:nvSpPr>
          <p:spPr>
            <a:xfrm>
              <a:off x="3664268" y="27154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1376;p166"/>
            <p:cNvSpPr/>
            <p:nvPr/>
          </p:nvSpPr>
          <p:spPr>
            <a:xfrm>
              <a:off x="3651768" y="3079864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6" name="Google Shape;1377;p166"/>
            <p:cNvCxnSpPr/>
            <p:nvPr/>
          </p:nvCxnSpPr>
          <p:spPr>
            <a:xfrm>
              <a:off x="3746000" y="2932597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1378;p166"/>
            <p:cNvSpPr/>
            <p:nvPr/>
          </p:nvSpPr>
          <p:spPr>
            <a:xfrm>
              <a:off x="3651768" y="3469030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8" name="Google Shape;1379;p166"/>
            <p:cNvCxnSpPr/>
            <p:nvPr/>
          </p:nvCxnSpPr>
          <p:spPr>
            <a:xfrm>
              <a:off x="3746000" y="3321764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" name="Google Shape;1380;p166"/>
            <p:cNvSpPr/>
            <p:nvPr/>
          </p:nvSpPr>
          <p:spPr>
            <a:xfrm>
              <a:off x="3651768" y="38854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0" name="Google Shape;1381;p166"/>
            <p:cNvCxnSpPr/>
            <p:nvPr/>
          </p:nvCxnSpPr>
          <p:spPr>
            <a:xfrm>
              <a:off x="3746000" y="3738230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1382;p166"/>
            <p:cNvSpPr/>
            <p:nvPr/>
          </p:nvSpPr>
          <p:spPr>
            <a:xfrm>
              <a:off x="3651768" y="4314330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2" name="Google Shape;1383;p166"/>
            <p:cNvCxnSpPr/>
            <p:nvPr/>
          </p:nvCxnSpPr>
          <p:spPr>
            <a:xfrm>
              <a:off x="3746000" y="4167064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" name="Google Shape;1391;p166"/>
            <p:cNvSpPr/>
            <p:nvPr/>
          </p:nvSpPr>
          <p:spPr>
            <a:xfrm>
              <a:off x="3651768" y="52999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4" name="Google Shape;1392;p166"/>
            <p:cNvCxnSpPr/>
            <p:nvPr/>
          </p:nvCxnSpPr>
          <p:spPr>
            <a:xfrm>
              <a:off x="3746000" y="4581964"/>
              <a:ext cx="0" cy="712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5" name="Google Shape;1384;p166"/>
          <p:cNvSpPr txBox="1"/>
          <p:nvPr/>
        </p:nvSpPr>
        <p:spPr>
          <a:xfrm>
            <a:off x="2037327" y="161471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B1</a:t>
            </a:r>
            <a:endParaRPr sz="1600" dirty="0"/>
          </a:p>
        </p:txBody>
      </p:sp>
      <p:sp>
        <p:nvSpPr>
          <p:cNvPr id="76" name="Google Shape;1385;p166"/>
          <p:cNvSpPr txBox="1"/>
          <p:nvPr/>
        </p:nvSpPr>
        <p:spPr>
          <a:xfrm>
            <a:off x="2037327" y="202544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B2</a:t>
            </a:r>
            <a:endParaRPr sz="1600" dirty="0"/>
          </a:p>
        </p:txBody>
      </p:sp>
      <p:sp>
        <p:nvSpPr>
          <p:cNvPr id="77" name="Google Shape;1386;p166"/>
          <p:cNvSpPr txBox="1"/>
          <p:nvPr/>
        </p:nvSpPr>
        <p:spPr>
          <a:xfrm>
            <a:off x="2037327" y="2436169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B3</a:t>
            </a:r>
            <a:endParaRPr sz="1600"/>
          </a:p>
        </p:txBody>
      </p:sp>
      <p:sp>
        <p:nvSpPr>
          <p:cNvPr id="78" name="Google Shape;1387;p166"/>
          <p:cNvSpPr txBox="1"/>
          <p:nvPr/>
        </p:nvSpPr>
        <p:spPr>
          <a:xfrm>
            <a:off x="2037327" y="284689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B4</a:t>
            </a:r>
            <a:endParaRPr sz="1600"/>
          </a:p>
        </p:txBody>
      </p:sp>
      <p:sp>
        <p:nvSpPr>
          <p:cNvPr id="79" name="Google Shape;1388;p166"/>
          <p:cNvSpPr txBox="1"/>
          <p:nvPr/>
        </p:nvSpPr>
        <p:spPr>
          <a:xfrm>
            <a:off x="1752527" y="3213549"/>
            <a:ext cx="8548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+   B5</a:t>
            </a:r>
            <a:endParaRPr sz="1600" dirty="0"/>
          </a:p>
        </p:txBody>
      </p:sp>
      <p:sp>
        <p:nvSpPr>
          <p:cNvPr id="80" name="Google Shape;1389;p166"/>
          <p:cNvSpPr txBox="1"/>
          <p:nvPr/>
        </p:nvSpPr>
        <p:spPr>
          <a:xfrm>
            <a:off x="1974127" y="3831537"/>
            <a:ext cx="69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103</a:t>
            </a:r>
            <a:endParaRPr sz="1600" dirty="0"/>
          </a:p>
        </p:txBody>
      </p:sp>
      <p:cxnSp>
        <p:nvCxnSpPr>
          <p:cNvPr id="81" name="Google Shape;1390;p166"/>
          <p:cNvCxnSpPr/>
          <p:nvPr/>
        </p:nvCxnSpPr>
        <p:spPr>
          <a:xfrm>
            <a:off x="1878993" y="3664023"/>
            <a:ext cx="85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6157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Neighbourhood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18740" y="690023"/>
            <a:ext cx="4449300" cy="3681516"/>
            <a:chOff x="3146967" y="1492151"/>
            <a:chExt cx="4449300" cy="3681516"/>
          </a:xfrm>
        </p:grpSpPr>
        <p:sp>
          <p:nvSpPr>
            <p:cNvPr id="29" name="Google Shape;1398;p167"/>
            <p:cNvSpPr/>
            <p:nvPr/>
          </p:nvSpPr>
          <p:spPr>
            <a:xfrm>
              <a:off x="3146967" y="31627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399;p167"/>
            <p:cNvSpPr/>
            <p:nvPr/>
          </p:nvSpPr>
          <p:spPr>
            <a:xfrm>
              <a:off x="3146967" y="2719285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1400;p167"/>
            <p:cNvSpPr/>
            <p:nvPr/>
          </p:nvSpPr>
          <p:spPr>
            <a:xfrm>
              <a:off x="3146967" y="2289118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1401;p167"/>
            <p:cNvSpPr/>
            <p:nvPr/>
          </p:nvSpPr>
          <p:spPr>
            <a:xfrm>
              <a:off x="3146967" y="1874818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402;p167"/>
            <p:cNvSpPr/>
            <p:nvPr/>
          </p:nvSpPr>
          <p:spPr>
            <a:xfrm>
              <a:off x="3146967" y="149215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1407;p167"/>
            <p:cNvSpPr/>
            <p:nvPr/>
          </p:nvSpPr>
          <p:spPr>
            <a:xfrm>
              <a:off x="3772367" y="2937701"/>
              <a:ext cx="688933" cy="297767"/>
            </a:xfrm>
            <a:custGeom>
              <a:avLst/>
              <a:gdLst/>
              <a:ahLst/>
              <a:cxnLst/>
              <a:rect l="l" t="t" r="r" b="b"/>
              <a:pathLst>
                <a:path w="20668" h="8933" extrusionOk="0">
                  <a:moveTo>
                    <a:pt x="6305" y="0"/>
                  </a:moveTo>
                  <a:lnTo>
                    <a:pt x="0" y="8758"/>
                  </a:lnTo>
                  <a:lnTo>
                    <a:pt x="15063" y="8933"/>
                  </a:lnTo>
                  <a:lnTo>
                    <a:pt x="20668" y="350"/>
                  </a:lnTo>
                  <a:close/>
                </a:path>
              </a:pathLst>
            </a:custGeom>
            <a:solidFill>
              <a:srgbClr val="FF99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" name="Google Shape;1408;p167"/>
            <p:cNvSpPr/>
            <p:nvPr/>
          </p:nvSpPr>
          <p:spPr>
            <a:xfrm>
              <a:off x="4023301" y="3042167"/>
              <a:ext cx="184967" cy="81733"/>
            </a:xfrm>
            <a:custGeom>
              <a:avLst/>
              <a:gdLst/>
              <a:ahLst/>
              <a:cxnLst/>
              <a:rect l="l" t="t" r="r" b="b"/>
              <a:pathLst>
                <a:path w="5549" h="2452" extrusionOk="0">
                  <a:moveTo>
                    <a:pt x="1927" y="0"/>
                  </a:moveTo>
                  <a:lnTo>
                    <a:pt x="0" y="2452"/>
                  </a:lnTo>
                  <a:lnTo>
                    <a:pt x="3853" y="2452"/>
                  </a:lnTo>
                  <a:lnTo>
                    <a:pt x="5549" y="7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" name="Google Shape;1409;p167"/>
            <p:cNvCxnSpPr/>
            <p:nvPr/>
          </p:nvCxnSpPr>
          <p:spPr>
            <a:xfrm flipH="1">
              <a:off x="3922867" y="2948167"/>
              <a:ext cx="222400" cy="28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1410;p167"/>
            <p:cNvCxnSpPr/>
            <p:nvPr/>
          </p:nvCxnSpPr>
          <p:spPr>
            <a:xfrm flipH="1">
              <a:off x="4076367" y="2940267"/>
              <a:ext cx="198800" cy="295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1411;p167"/>
            <p:cNvCxnSpPr/>
            <p:nvPr/>
          </p:nvCxnSpPr>
          <p:spPr>
            <a:xfrm>
              <a:off x="3903233" y="3038667"/>
              <a:ext cx="498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1412;p167"/>
            <p:cNvCxnSpPr/>
            <p:nvPr/>
          </p:nvCxnSpPr>
          <p:spPr>
            <a:xfrm>
              <a:off x="3844700" y="3123900"/>
              <a:ext cx="498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9744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Image Collections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44363" y="1087894"/>
            <a:ext cx="5731083" cy="3003987"/>
            <a:chOff x="2730068" y="1447433"/>
            <a:chExt cx="7077633" cy="4806901"/>
          </a:xfrm>
        </p:grpSpPr>
        <p:sp>
          <p:nvSpPr>
            <p:cNvPr id="16" name="Google Shape;1419;p168"/>
            <p:cNvSpPr/>
            <p:nvPr/>
          </p:nvSpPr>
          <p:spPr>
            <a:xfrm>
              <a:off x="2796001" y="4211767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420;p168"/>
            <p:cNvSpPr/>
            <p:nvPr/>
          </p:nvSpPr>
          <p:spPr>
            <a:xfrm>
              <a:off x="2730068" y="4149601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421;p168"/>
            <p:cNvSpPr/>
            <p:nvPr/>
          </p:nvSpPr>
          <p:spPr>
            <a:xfrm>
              <a:off x="2730068" y="4053434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E066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9" name="Google Shape;1422;p168"/>
            <p:cNvGrpSpPr/>
            <p:nvPr/>
          </p:nvGrpSpPr>
          <p:grpSpPr>
            <a:xfrm>
              <a:off x="4011851" y="2592767"/>
              <a:ext cx="4449300" cy="2198267"/>
              <a:chOff x="2360225" y="1445800"/>
              <a:chExt cx="3336975" cy="1648700"/>
            </a:xfrm>
          </p:grpSpPr>
          <p:sp>
            <p:nvSpPr>
              <p:cNvPr id="48" name="Google Shape;1423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" name="Google Shape;1424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" name="Google Shape;1425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" name="Google Shape;1426;p168"/>
            <p:cNvGrpSpPr/>
            <p:nvPr/>
          </p:nvGrpSpPr>
          <p:grpSpPr>
            <a:xfrm>
              <a:off x="2796001" y="2171533"/>
              <a:ext cx="4449300" cy="2198267"/>
              <a:chOff x="2360225" y="1445800"/>
              <a:chExt cx="3336975" cy="1648700"/>
            </a:xfrm>
          </p:grpSpPr>
          <p:sp>
            <p:nvSpPr>
              <p:cNvPr id="45" name="Google Shape;1427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1428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" name="Google Shape;1429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1" name="Google Shape;1430;p168"/>
            <p:cNvGrpSpPr/>
            <p:nvPr/>
          </p:nvGrpSpPr>
          <p:grpSpPr>
            <a:xfrm>
              <a:off x="5358401" y="1447433"/>
              <a:ext cx="4449300" cy="2198267"/>
              <a:chOff x="2360225" y="1445800"/>
              <a:chExt cx="3336975" cy="1648700"/>
            </a:xfrm>
          </p:grpSpPr>
          <p:sp>
            <p:nvSpPr>
              <p:cNvPr id="42" name="Google Shape;1431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1432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" name="Google Shape;1433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2" name="Google Shape;1434;p168"/>
            <p:cNvSpPr/>
            <p:nvPr/>
          </p:nvSpPr>
          <p:spPr>
            <a:xfrm>
              <a:off x="8630101" y="2101401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1435;p168"/>
            <p:cNvCxnSpPr/>
            <p:nvPr/>
          </p:nvCxnSpPr>
          <p:spPr>
            <a:xfrm flipH="1">
              <a:off x="8629533" y="3103433"/>
              <a:ext cx="63200" cy="1646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" name="Google Shape;1436;p168"/>
            <p:cNvSpPr/>
            <p:nvPr/>
          </p:nvSpPr>
          <p:spPr>
            <a:xfrm>
              <a:off x="8501401" y="4770133"/>
              <a:ext cx="194567" cy="80400"/>
            </a:xfrm>
            <a:custGeom>
              <a:avLst/>
              <a:gdLst/>
              <a:ahLst/>
              <a:cxnLst/>
              <a:rect l="l" t="t" r="r" b="b"/>
              <a:pathLst>
                <a:path w="5837" h="2412" extrusionOk="0">
                  <a:moveTo>
                    <a:pt x="0" y="2218"/>
                  </a:moveTo>
                  <a:lnTo>
                    <a:pt x="1985" y="0"/>
                  </a:lnTo>
                  <a:lnTo>
                    <a:pt x="5837" y="155"/>
                  </a:lnTo>
                  <a:lnTo>
                    <a:pt x="3736" y="241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1437;p168"/>
            <p:cNvSpPr/>
            <p:nvPr/>
          </p:nvSpPr>
          <p:spPr>
            <a:xfrm>
              <a:off x="6299901" y="2969634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1438;p168"/>
            <p:cNvSpPr/>
            <p:nvPr/>
          </p:nvSpPr>
          <p:spPr>
            <a:xfrm>
              <a:off x="6279801" y="5585600"/>
              <a:ext cx="194567" cy="80400"/>
            </a:xfrm>
            <a:custGeom>
              <a:avLst/>
              <a:gdLst/>
              <a:ahLst/>
              <a:cxnLst/>
              <a:rect l="l" t="t" r="r" b="b"/>
              <a:pathLst>
                <a:path w="5837" h="2412" extrusionOk="0">
                  <a:moveTo>
                    <a:pt x="0" y="2218"/>
                  </a:moveTo>
                  <a:lnTo>
                    <a:pt x="1985" y="0"/>
                  </a:lnTo>
                  <a:lnTo>
                    <a:pt x="5837" y="155"/>
                  </a:lnTo>
                  <a:lnTo>
                    <a:pt x="3736" y="241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1439;p168"/>
            <p:cNvSpPr/>
            <p:nvPr/>
          </p:nvSpPr>
          <p:spPr>
            <a:xfrm>
              <a:off x="6290485" y="4166901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0" name="Google Shape;1440;p168"/>
            <p:cNvCxnSpPr/>
            <p:nvPr/>
          </p:nvCxnSpPr>
          <p:spPr>
            <a:xfrm flipH="1">
              <a:off x="6367900" y="3619767"/>
              <a:ext cx="18800" cy="587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441;p168"/>
            <p:cNvCxnSpPr/>
            <p:nvPr/>
          </p:nvCxnSpPr>
          <p:spPr>
            <a:xfrm flipH="1">
              <a:off x="6367900" y="4765933"/>
              <a:ext cx="18400" cy="852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670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Region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71291" y="1123688"/>
            <a:ext cx="3220338" cy="2807867"/>
            <a:chOff x="1622967" y="1826134"/>
            <a:chExt cx="4449300" cy="3652333"/>
          </a:xfrm>
        </p:grpSpPr>
        <p:sp>
          <p:nvSpPr>
            <p:cNvPr id="29" name="Google Shape;1447;p169"/>
            <p:cNvSpPr/>
            <p:nvPr/>
          </p:nvSpPr>
          <p:spPr>
            <a:xfrm>
              <a:off x="1622967" y="34675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448;p169"/>
            <p:cNvSpPr/>
            <p:nvPr/>
          </p:nvSpPr>
          <p:spPr>
            <a:xfrm>
              <a:off x="1622967" y="30532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1449;p169"/>
            <p:cNvSpPr/>
            <p:nvPr/>
          </p:nvSpPr>
          <p:spPr>
            <a:xfrm>
              <a:off x="1622967" y="262310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1450;p169"/>
            <p:cNvSpPr/>
            <p:nvPr/>
          </p:nvSpPr>
          <p:spPr>
            <a:xfrm>
              <a:off x="1622967" y="220880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451;p169"/>
            <p:cNvSpPr/>
            <p:nvPr/>
          </p:nvSpPr>
          <p:spPr>
            <a:xfrm>
              <a:off x="1622967" y="1826134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1458;p169"/>
            <p:cNvSpPr/>
            <p:nvPr/>
          </p:nvSpPr>
          <p:spPr>
            <a:xfrm>
              <a:off x="3186634" y="2623100"/>
              <a:ext cx="1462733" cy="767333"/>
            </a:xfrm>
            <a:custGeom>
              <a:avLst/>
              <a:gdLst/>
              <a:ahLst/>
              <a:cxnLst/>
              <a:rect l="l" t="t" r="r" b="b"/>
              <a:pathLst>
                <a:path w="43882" h="23020" extrusionOk="0">
                  <a:moveTo>
                    <a:pt x="0" y="7913"/>
                  </a:moveTo>
                  <a:lnTo>
                    <a:pt x="5395" y="23020"/>
                  </a:lnTo>
                  <a:lnTo>
                    <a:pt x="34170" y="19783"/>
                  </a:lnTo>
                  <a:lnTo>
                    <a:pt x="43882" y="3237"/>
                  </a:lnTo>
                  <a:lnTo>
                    <a:pt x="17984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5" name="Google Shape;1457;p169"/>
          <p:cNvCxnSpPr/>
          <p:nvPr/>
        </p:nvCxnSpPr>
        <p:spPr>
          <a:xfrm>
            <a:off x="5628563" y="2473063"/>
            <a:ext cx="1088800" cy="2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459;p169"/>
          <p:cNvSpPr txBox="1"/>
          <p:nvPr/>
        </p:nvSpPr>
        <p:spPr>
          <a:xfrm>
            <a:off x="6954297" y="1199531"/>
            <a:ext cx="2189704" cy="273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Dictionary</a:t>
            </a:r>
            <a:endParaRPr sz="2000" dirty="0"/>
          </a:p>
          <a:p>
            <a:r>
              <a:rPr lang="en" sz="2000" dirty="0"/>
              <a:t>{</a:t>
            </a:r>
            <a:endParaRPr sz="2000" dirty="0"/>
          </a:p>
          <a:p>
            <a:r>
              <a:rPr lang="en" sz="2000" dirty="0"/>
              <a:t>   B1: 8.3,</a:t>
            </a:r>
            <a:endParaRPr sz="2000" dirty="0"/>
          </a:p>
          <a:p>
            <a:r>
              <a:rPr lang="en" sz="2000" dirty="0"/>
              <a:t>   B2: 14,</a:t>
            </a:r>
            <a:endParaRPr sz="2000" dirty="0"/>
          </a:p>
          <a:p>
            <a:r>
              <a:rPr lang="en" sz="2000" dirty="0"/>
              <a:t>   B3: 176,</a:t>
            </a:r>
            <a:endParaRPr sz="2000" dirty="0"/>
          </a:p>
          <a:p>
            <a:r>
              <a:rPr lang="en" sz="2000" dirty="0"/>
              <a:t>   B4: 1.6,</a:t>
            </a:r>
            <a:endParaRPr sz="2000" dirty="0"/>
          </a:p>
          <a:p>
            <a:r>
              <a:rPr lang="en" sz="2000" dirty="0"/>
              <a:t>   B5: 7</a:t>
            </a:r>
            <a:endParaRPr sz="2000" dirty="0"/>
          </a:p>
          <a:p>
            <a:r>
              <a:rPr lang="en" sz="2000" dirty="0"/>
              <a:t>}</a:t>
            </a:r>
            <a:endParaRPr sz="2000" dirty="0"/>
          </a:p>
        </p:txBody>
      </p:sp>
      <p:sp>
        <p:nvSpPr>
          <p:cNvPr id="38" name="Google Shape;1452;p169"/>
          <p:cNvSpPr txBox="1"/>
          <p:nvPr/>
        </p:nvSpPr>
        <p:spPr>
          <a:xfrm>
            <a:off x="1055424" y="2034711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B1</a:t>
            </a:r>
            <a:endParaRPr sz="1800"/>
          </a:p>
        </p:txBody>
      </p:sp>
      <p:sp>
        <p:nvSpPr>
          <p:cNvPr id="39" name="Google Shape;1453;p169"/>
          <p:cNvSpPr txBox="1"/>
          <p:nvPr/>
        </p:nvSpPr>
        <p:spPr>
          <a:xfrm>
            <a:off x="1055424" y="2445438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 dirty="0"/>
              <a:t>B2</a:t>
            </a:r>
            <a:endParaRPr sz="1800" dirty="0"/>
          </a:p>
        </p:txBody>
      </p:sp>
      <p:sp>
        <p:nvSpPr>
          <p:cNvPr id="51" name="Google Shape;1454;p169"/>
          <p:cNvSpPr txBox="1"/>
          <p:nvPr/>
        </p:nvSpPr>
        <p:spPr>
          <a:xfrm>
            <a:off x="1055424" y="2856164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B3</a:t>
            </a:r>
            <a:endParaRPr sz="1800"/>
          </a:p>
        </p:txBody>
      </p:sp>
      <p:sp>
        <p:nvSpPr>
          <p:cNvPr id="52" name="Google Shape;1455;p169"/>
          <p:cNvSpPr txBox="1"/>
          <p:nvPr/>
        </p:nvSpPr>
        <p:spPr>
          <a:xfrm>
            <a:off x="1055424" y="3266891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B4</a:t>
            </a:r>
            <a:endParaRPr sz="1800"/>
          </a:p>
        </p:txBody>
      </p:sp>
      <p:sp>
        <p:nvSpPr>
          <p:cNvPr id="53" name="Google Shape;1456;p169"/>
          <p:cNvSpPr txBox="1"/>
          <p:nvPr/>
        </p:nvSpPr>
        <p:spPr>
          <a:xfrm>
            <a:off x="1003469" y="3633544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800" dirty="0"/>
              <a:t>B5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885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Regions</a:t>
            </a:r>
          </a:p>
        </p:txBody>
      </p:sp>
      <p:cxnSp>
        <p:nvCxnSpPr>
          <p:cNvPr id="35" name="Google Shape;1457;p169"/>
          <p:cNvCxnSpPr/>
          <p:nvPr/>
        </p:nvCxnSpPr>
        <p:spPr>
          <a:xfrm>
            <a:off x="4640510" y="2341693"/>
            <a:ext cx="788771" cy="2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1452;p169"/>
          <p:cNvSpPr txBox="1"/>
          <p:nvPr/>
        </p:nvSpPr>
        <p:spPr>
          <a:xfrm>
            <a:off x="322818" y="191109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B1</a:t>
            </a:r>
            <a:endParaRPr sz="1600" dirty="0"/>
          </a:p>
        </p:txBody>
      </p:sp>
      <p:sp>
        <p:nvSpPr>
          <p:cNvPr id="39" name="Google Shape;1453;p169"/>
          <p:cNvSpPr txBox="1"/>
          <p:nvPr/>
        </p:nvSpPr>
        <p:spPr>
          <a:xfrm>
            <a:off x="322818" y="2321820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B2</a:t>
            </a:r>
            <a:endParaRPr sz="1600" dirty="0"/>
          </a:p>
        </p:txBody>
      </p:sp>
      <p:sp>
        <p:nvSpPr>
          <p:cNvPr id="51" name="Google Shape;1454;p169"/>
          <p:cNvSpPr txBox="1"/>
          <p:nvPr/>
        </p:nvSpPr>
        <p:spPr>
          <a:xfrm>
            <a:off x="322818" y="273254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B3</a:t>
            </a:r>
            <a:endParaRPr sz="1600"/>
          </a:p>
        </p:txBody>
      </p:sp>
      <p:sp>
        <p:nvSpPr>
          <p:cNvPr id="52" name="Google Shape;1455;p169"/>
          <p:cNvSpPr txBox="1"/>
          <p:nvPr/>
        </p:nvSpPr>
        <p:spPr>
          <a:xfrm>
            <a:off x="322818" y="314327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B4</a:t>
            </a:r>
            <a:endParaRPr sz="1600"/>
          </a:p>
        </p:txBody>
      </p:sp>
      <p:sp>
        <p:nvSpPr>
          <p:cNvPr id="53" name="Google Shape;1456;p169"/>
          <p:cNvSpPr txBox="1"/>
          <p:nvPr/>
        </p:nvSpPr>
        <p:spPr>
          <a:xfrm>
            <a:off x="250767" y="350992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/>
              <a:t>B5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21984" y="1165598"/>
            <a:ext cx="3489360" cy="2592486"/>
            <a:chOff x="1622967" y="1179414"/>
            <a:chExt cx="3343888" cy="2393567"/>
          </a:xfrm>
        </p:grpSpPr>
        <p:sp>
          <p:nvSpPr>
            <p:cNvPr id="18" name="Google Shape;1465;p170"/>
            <p:cNvSpPr/>
            <p:nvPr/>
          </p:nvSpPr>
          <p:spPr>
            <a:xfrm>
              <a:off x="1622967" y="2255132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466;p170"/>
            <p:cNvSpPr/>
            <p:nvPr/>
          </p:nvSpPr>
          <p:spPr>
            <a:xfrm>
              <a:off x="1622967" y="1983619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" name="Google Shape;1467;p170"/>
            <p:cNvSpPr/>
            <p:nvPr/>
          </p:nvSpPr>
          <p:spPr>
            <a:xfrm>
              <a:off x="1622967" y="1701709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1468;p170"/>
            <p:cNvSpPr/>
            <p:nvPr/>
          </p:nvSpPr>
          <p:spPr>
            <a:xfrm>
              <a:off x="1622967" y="1430196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" name="Google Shape;1477;p170"/>
            <p:cNvSpPr/>
            <p:nvPr/>
          </p:nvSpPr>
          <p:spPr>
            <a:xfrm>
              <a:off x="1622967" y="1179414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" name="Google Shape;1478;p170"/>
            <p:cNvSpPr/>
            <p:nvPr/>
          </p:nvSpPr>
          <p:spPr>
            <a:xfrm>
              <a:off x="2268452" y="1923415"/>
              <a:ext cx="756890" cy="440026"/>
            </a:xfrm>
            <a:custGeom>
              <a:avLst/>
              <a:gdLst/>
              <a:ahLst/>
              <a:cxnLst/>
              <a:rect l="l" t="t" r="r" b="b"/>
              <a:pathLst>
                <a:path w="30213" h="20143" extrusionOk="0">
                  <a:moveTo>
                    <a:pt x="0" y="12589"/>
                  </a:moveTo>
                  <a:lnTo>
                    <a:pt x="10790" y="0"/>
                  </a:lnTo>
                  <a:lnTo>
                    <a:pt x="30213" y="1079"/>
                  </a:lnTo>
                  <a:lnTo>
                    <a:pt x="24099" y="20143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" name="Google Shape;1479;p170"/>
            <p:cNvSpPr/>
            <p:nvPr/>
          </p:nvSpPr>
          <p:spPr>
            <a:xfrm>
              <a:off x="2718983" y="1279115"/>
              <a:ext cx="928118" cy="471439"/>
            </a:xfrm>
            <a:custGeom>
              <a:avLst/>
              <a:gdLst/>
              <a:ahLst/>
              <a:cxnLst/>
              <a:rect l="l" t="t" r="r" b="b"/>
              <a:pathLst>
                <a:path w="37048" h="21581" extrusionOk="0">
                  <a:moveTo>
                    <a:pt x="0" y="15467"/>
                  </a:moveTo>
                  <a:lnTo>
                    <a:pt x="15826" y="0"/>
                  </a:lnTo>
                  <a:lnTo>
                    <a:pt x="37048" y="3237"/>
                  </a:lnTo>
                  <a:lnTo>
                    <a:pt x="31652" y="16186"/>
                  </a:lnTo>
                  <a:lnTo>
                    <a:pt x="14028" y="21581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1480;p170"/>
            <p:cNvSpPr/>
            <p:nvPr/>
          </p:nvSpPr>
          <p:spPr>
            <a:xfrm>
              <a:off x="3845336" y="1341985"/>
              <a:ext cx="522630" cy="447868"/>
            </a:xfrm>
            <a:custGeom>
              <a:avLst/>
              <a:gdLst/>
              <a:ahLst/>
              <a:cxnLst/>
              <a:rect l="l" t="t" r="r" b="b"/>
              <a:pathLst>
                <a:path w="20862" h="20502" extrusionOk="0">
                  <a:moveTo>
                    <a:pt x="14747" y="0"/>
                  </a:moveTo>
                  <a:lnTo>
                    <a:pt x="0" y="8992"/>
                  </a:lnTo>
                  <a:lnTo>
                    <a:pt x="0" y="20502"/>
                  </a:lnTo>
                  <a:lnTo>
                    <a:pt x="20862" y="15826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1481;p170"/>
            <p:cNvSpPr txBox="1"/>
            <p:nvPr/>
          </p:nvSpPr>
          <p:spPr>
            <a:xfrm>
              <a:off x="3060577" y="1307011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/>
                <a:t>F1</a:t>
              </a:r>
              <a:endParaRPr sz="1200"/>
            </a:p>
          </p:txBody>
        </p:sp>
        <p:sp>
          <p:nvSpPr>
            <p:cNvPr id="27" name="Google Shape;1482;p170"/>
            <p:cNvSpPr txBox="1"/>
            <p:nvPr/>
          </p:nvSpPr>
          <p:spPr>
            <a:xfrm>
              <a:off x="2502635" y="1912950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dirty="0"/>
                <a:t>F2</a:t>
              </a:r>
              <a:endParaRPr sz="1200" dirty="0"/>
            </a:p>
          </p:txBody>
        </p:sp>
        <p:sp>
          <p:nvSpPr>
            <p:cNvPr id="37" name="Google Shape;1483;p170"/>
            <p:cNvSpPr txBox="1"/>
            <p:nvPr/>
          </p:nvSpPr>
          <p:spPr>
            <a:xfrm>
              <a:off x="3872305" y="1389760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/>
              </a:lvl1pPr>
            </a:lstStyle>
            <a:p>
              <a:r>
                <a:rPr lang="en" dirty="0"/>
                <a:t>F3</a:t>
              </a:r>
              <a:endParaRPr dirty="0"/>
            </a:p>
          </p:txBody>
        </p:sp>
      </p:grpSp>
      <p:graphicFrame>
        <p:nvGraphicFramePr>
          <p:cNvPr id="40" name="Google Shape;1475;p170"/>
          <p:cNvGraphicFramePr/>
          <p:nvPr>
            <p:extLst>
              <p:ext uri="{D42A27DB-BD31-4B8C-83A1-F6EECF244321}">
                <p14:modId xmlns:p14="http://schemas.microsoft.com/office/powerpoint/2010/main" val="2624295210"/>
              </p:ext>
            </p:extLst>
          </p:nvPr>
        </p:nvGraphicFramePr>
        <p:xfrm>
          <a:off x="5558447" y="1349002"/>
          <a:ext cx="3512764" cy="1950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4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B1</a:t>
                      </a: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B2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B3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B4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B5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F1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F2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F3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Google Shape;1476;p170"/>
          <p:cNvSpPr txBox="1"/>
          <p:nvPr/>
        </p:nvSpPr>
        <p:spPr>
          <a:xfrm>
            <a:off x="5558447" y="779768"/>
            <a:ext cx="3512764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dirty="0"/>
              <a:t>FeatureCollection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74624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10256" y="-2093"/>
            <a:ext cx="9133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GEE can be used for:</a:t>
            </a:r>
            <a:endParaRPr sz="32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989421" y="672845"/>
            <a:ext cx="7451193" cy="3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EO data visualization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Per pixel computations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Machine learning (classification, regression, clustering)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Reductions (in space and/or time)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Segmentation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Neighborhood operations (convolutions)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Time series analysis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Interactive apps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Data import and export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>
                  <a:lumMod val="5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871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7" y="175992"/>
            <a:ext cx="5530802" cy="35306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145706" y="3764826"/>
            <a:ext cx="635783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84200" lvl="1">
              <a:lnSpc>
                <a:spcPct val="150000"/>
              </a:lnSpc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Source Sans Pro"/>
                <a:hlinkClick r:id="rId3"/>
              </a:rPr>
              <a:t>https://www.sciencedirect.com/science/article/pii/S0034425717302900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Source Sans Pro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36095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dirty="0">
                <a:latin typeface="Open Sans"/>
                <a:ea typeface="Open Sans"/>
                <a:cs typeface="Open Sans"/>
              </a:rPr>
              <a:t>Reference Material</a:t>
            </a:r>
          </a:p>
        </p:txBody>
      </p:sp>
    </p:spTree>
    <p:extLst>
      <p:ext uri="{BB962C8B-B14F-4D97-AF65-F5344CB8AC3E}">
        <p14:creationId xmlns:p14="http://schemas.microsoft.com/office/powerpoint/2010/main" val="3655247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  <p:pic>
        <p:nvPicPr>
          <p:cNvPr id="5" name="Picture 2" descr="File:SNV Development Organisa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7" y="4587516"/>
            <a:ext cx="1030475" cy="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oldwebsite.fcghana.org/assets/image/fc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62" y="4502506"/>
            <a:ext cx="105727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61" y="4502506"/>
            <a:ext cx="1132583" cy="612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697" y="4676853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Accra, Ghana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September, 2021 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336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34;p123"/>
          <p:cNvPicPr preferRelativeResize="0"/>
          <p:nvPr/>
        </p:nvPicPr>
        <p:blipFill rotWithShape="1">
          <a:blip r:embed="rId2">
            <a:alphaModFix/>
          </a:blip>
          <a:srcRect l="13334" r="125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36;p123"/>
          <p:cNvSpPr txBox="1">
            <a:spLocks noGrp="1"/>
          </p:cNvSpPr>
          <p:nvPr>
            <p:ph type="body" idx="1"/>
          </p:nvPr>
        </p:nvSpPr>
        <p:spPr>
          <a:xfrm>
            <a:off x="0" y="12269"/>
            <a:ext cx="9144000" cy="64991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latin typeface="Open Sans"/>
                <a:ea typeface="Open Sans"/>
                <a:cs typeface="Open Sans"/>
              </a:rPr>
              <a:t>Earth Engine hosts over 50 Petabytes of Earth observation data</a:t>
            </a:r>
            <a:endParaRPr sz="32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095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8"/>
            <a:ext cx="9144000" cy="53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24"/>
          <p:cNvSpPr/>
          <p:nvPr/>
        </p:nvSpPr>
        <p:spPr>
          <a:xfrm>
            <a:off x="0" y="0"/>
            <a:ext cx="9144000" cy="5332800"/>
          </a:xfrm>
          <a:prstGeom prst="rect">
            <a:avLst/>
          </a:prstGeom>
          <a:solidFill>
            <a:srgbClr val="232323">
              <a:alpha val="5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943" name="Google Shape;943;p124"/>
          <p:cNvSpPr txBox="1">
            <a:spLocks noGrp="1"/>
          </p:cNvSpPr>
          <p:nvPr>
            <p:ph type="body" idx="1"/>
          </p:nvPr>
        </p:nvSpPr>
        <p:spPr>
          <a:xfrm>
            <a:off x="80500" y="220500"/>
            <a:ext cx="8372700" cy="84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7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Google computational infrastructure</a:t>
            </a:r>
            <a:endParaRPr sz="2700" b="1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9777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8;p125"/>
          <p:cNvSpPr txBox="1">
            <a:spLocks/>
          </p:cNvSpPr>
          <p:nvPr/>
        </p:nvSpPr>
        <p:spPr>
          <a:xfrm>
            <a:off x="0" y="0"/>
            <a:ext cx="9144000" cy="10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3200" b="1" dirty="0">
                <a:latin typeface="Open Sans"/>
                <a:ea typeface="Open Sans"/>
                <a:cs typeface="Open Sans"/>
              </a:rPr>
              <a:t>Application Programming Interface (API)* </a:t>
            </a:r>
          </a:p>
        </p:txBody>
      </p:sp>
      <p:pic>
        <p:nvPicPr>
          <p:cNvPr id="9" name="Google Shape;996;p125" descr="tools_laptop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616"/>
            <a:ext cx="9144000" cy="36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99;p125"/>
          <p:cNvSpPr txBox="1">
            <a:spLocks noGrp="1"/>
          </p:cNvSpPr>
          <p:nvPr>
            <p:ph type="body" idx="1"/>
          </p:nvPr>
        </p:nvSpPr>
        <p:spPr>
          <a:xfrm>
            <a:off x="0" y="3752730"/>
            <a:ext cx="3436536" cy="8293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rgbClr val="000000"/>
                </a:solidFill>
              </a:rPr>
              <a:t>* JavaScript and Python</a:t>
            </a:r>
            <a:endParaRPr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5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Data Catalogue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6820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1056;p135"/>
          <p:cNvCxnSpPr/>
          <p:nvPr/>
        </p:nvCxnSpPr>
        <p:spPr>
          <a:xfrm>
            <a:off x="1240338" y="700372"/>
            <a:ext cx="698332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1057;p135"/>
          <p:cNvSpPr txBox="1"/>
          <p:nvPr/>
        </p:nvSpPr>
        <p:spPr>
          <a:xfrm>
            <a:off x="274561" y="3373719"/>
            <a:ext cx="3712670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" sz="2000" b="1" kern="12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&gt; 200 public datasets</a:t>
            </a:r>
            <a:endParaRPr sz="2000" b="1" kern="12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058;p135"/>
          <p:cNvSpPr txBox="1"/>
          <p:nvPr/>
        </p:nvSpPr>
        <p:spPr>
          <a:xfrm>
            <a:off x="2062417" y="1289658"/>
            <a:ext cx="1855083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250m daily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059;p135"/>
          <p:cNvSpPr txBox="1"/>
          <p:nvPr/>
        </p:nvSpPr>
        <p:spPr>
          <a:xfrm>
            <a:off x="3761348" y="1297744"/>
            <a:ext cx="1808728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Vector Data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WDPA, Tiger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endParaRPr sz="2133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060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095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61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352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062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918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063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3201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064;p135"/>
          <p:cNvSpPr txBox="1"/>
          <p:nvPr/>
        </p:nvSpPr>
        <p:spPr>
          <a:xfrm>
            <a:off x="7145412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Weather &amp; Climate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NOAA NCEP, OMI, 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065;p135"/>
          <p:cNvSpPr txBox="1"/>
          <p:nvPr/>
        </p:nvSpPr>
        <p:spPr>
          <a:xfrm>
            <a:off x="5395110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Terrain &amp;</a:t>
            </a:r>
            <a:endParaRPr sz="2133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 Cover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1066;p135"/>
          <p:cNvSpPr txBox="1"/>
          <p:nvPr/>
        </p:nvSpPr>
        <p:spPr>
          <a:xfrm>
            <a:off x="4884334" y="3373719"/>
            <a:ext cx="4522155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3"/>
              </a:buClr>
            </a:pPr>
            <a:r>
              <a:rPr lang="en" sz="20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 4000 new images every day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067;p135"/>
          <p:cNvSpPr txBox="1"/>
          <p:nvPr/>
        </p:nvSpPr>
        <p:spPr>
          <a:xfrm>
            <a:off x="190510" y="3877141"/>
            <a:ext cx="3570838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" sz="20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 5 million images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068;p135"/>
          <p:cNvSpPr txBox="1"/>
          <p:nvPr/>
        </p:nvSpPr>
        <p:spPr>
          <a:xfrm>
            <a:off x="4956989" y="3891974"/>
            <a:ext cx="3435894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4"/>
              </a:buClr>
            </a:pPr>
            <a:r>
              <a:rPr lang="en" sz="20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&gt; 7 petabytes of data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069;p135"/>
          <p:cNvSpPr txBox="1"/>
          <p:nvPr/>
        </p:nvSpPr>
        <p:spPr>
          <a:xfrm>
            <a:off x="76476" y="1297739"/>
            <a:ext cx="2453406" cy="59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Landsat &amp; Sentinel 1, 2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10-30m, weekly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70;p135"/>
          <p:cNvSpPr txBox="1"/>
          <p:nvPr/>
        </p:nvSpPr>
        <p:spPr>
          <a:xfrm>
            <a:off x="1359014" y="2635663"/>
            <a:ext cx="6613396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2"/>
              </a:buClr>
            </a:pPr>
            <a:r>
              <a:rPr lang="en" sz="2000" b="1" dirty="0">
                <a:solidFill>
                  <a:schemeClr val="tx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... and upload your own vectors and rasters</a:t>
            </a:r>
            <a:endParaRPr sz="2000" dirty="0">
              <a:solidFill>
                <a:schemeClr val="tx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Google Shape;1071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608" y="120874"/>
            <a:ext cx="1191384" cy="113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072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7231" y="62345"/>
            <a:ext cx="1338147" cy="1243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40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2" y="-1"/>
            <a:ext cx="8946572" cy="4702630"/>
          </a:xfrm>
          <a:prstGeom prst="rect">
            <a:avLst/>
          </a:prstGeom>
        </p:spPr>
      </p:pic>
      <p:sp>
        <p:nvSpPr>
          <p:cNvPr id="8" name="Google Shape;1078;p136"/>
          <p:cNvSpPr/>
          <p:nvPr/>
        </p:nvSpPr>
        <p:spPr>
          <a:xfrm>
            <a:off x="4791208" y="30152"/>
            <a:ext cx="654774" cy="31598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079;p136"/>
          <p:cNvCxnSpPr>
            <a:stCxn id="10" idx="3"/>
            <a:endCxn id="8" idx="2"/>
          </p:cNvCxnSpPr>
          <p:nvPr/>
        </p:nvCxnSpPr>
        <p:spPr>
          <a:xfrm flipV="1">
            <a:off x="4511709" y="188145"/>
            <a:ext cx="279499" cy="187537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080;p136"/>
          <p:cNvSpPr txBox="1"/>
          <p:nvPr/>
        </p:nvSpPr>
        <p:spPr>
          <a:xfrm>
            <a:off x="3016332" y="98220"/>
            <a:ext cx="1495377" cy="5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30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098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434</Words>
  <Application>Microsoft Macintosh PowerPoint</Application>
  <PresentationFormat>On-screen Show (16:9)</PresentationFormat>
  <Paragraphs>123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Source Sans Pro</vt:lpstr>
      <vt:lpstr>Google Sans</vt:lpstr>
      <vt:lpstr>Roboto</vt:lpstr>
      <vt:lpstr>Dosis</vt:lpstr>
      <vt:lpstr>Droid Sans</vt:lpstr>
      <vt:lpstr>Trebuchet MS</vt:lpstr>
      <vt:lpstr>Open Sans</vt:lpstr>
      <vt:lpstr>Calibri</vt:lpstr>
      <vt:lpstr>Arial</vt:lpstr>
      <vt:lpstr>Cerimon template</vt:lpstr>
      <vt:lpstr>TRAINING OF GIS EXPERTS IN DEFORESTATION MONITORING</vt:lpstr>
      <vt:lpstr>Overview : Google Earth Engine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GEE Geospatial Analysis Concepts</vt:lpstr>
      <vt:lpstr>Data Models</vt:lpstr>
      <vt:lpstr>Data Models</vt:lpstr>
      <vt:lpstr>Data Models</vt:lpstr>
      <vt:lpstr>Per pixel computations</vt:lpstr>
      <vt:lpstr>Compositing (aggregation over a stack)</vt:lpstr>
      <vt:lpstr>Map</vt:lpstr>
      <vt:lpstr>Reduce</vt:lpstr>
      <vt:lpstr>Reduce Bands</vt:lpstr>
      <vt:lpstr>Reduce Neighbourhood</vt:lpstr>
      <vt:lpstr>Reduce Image Collections</vt:lpstr>
      <vt:lpstr>Reduce Region</vt:lpstr>
      <vt:lpstr>Reduce Regions</vt:lpstr>
      <vt:lpstr>GEE can be used for:</vt:lpstr>
      <vt:lpstr>Reference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Foster Mensah</dc:creator>
  <cp:lastModifiedBy>Microsoft Office User</cp:lastModifiedBy>
  <cp:revision>48</cp:revision>
  <dcterms:modified xsi:type="dcterms:W3CDTF">2021-09-26T19:39:16Z</dcterms:modified>
</cp:coreProperties>
</file>